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586"/>
  </p:normalViewPr>
  <p:slideViewPr>
    <p:cSldViewPr snapToGrid="0" snapToObjects="1">
      <p:cViewPr varScale="1">
        <p:scale>
          <a:sx n="117" d="100"/>
          <a:sy n="117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2542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3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7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50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3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525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80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48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11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89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73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2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8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605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602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435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167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0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99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342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63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92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38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58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85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269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2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9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853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6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7785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5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0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10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94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6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992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6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0" y="2568775"/>
            <a:ext cx="5905200" cy="1161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27272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buSzPct val="100000"/>
              <a:buFont typeface="Century Gothic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50000"/>
              <a:defRPr sz="24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54545"/>
              <a:defRPr sz="22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60000"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buSzPct val="100000"/>
              <a:buFont typeface="Century Gothic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50000"/>
              <a:defRPr sz="2400"/>
            </a:lvl1pPr>
            <a:lvl2pPr lvl="1">
              <a:spcBef>
                <a:spcPts val="0"/>
              </a:spcBef>
              <a:buSzPct val="54545"/>
              <a:defRPr sz="2200"/>
            </a:lvl2pPr>
            <a:lvl3pPr lvl="2">
              <a:spcBef>
                <a:spcPts val="0"/>
              </a:spcBef>
              <a:buSzPct val="60000"/>
              <a:defRPr sz="20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50000"/>
              <a:defRPr sz="2400"/>
            </a:lvl1pPr>
            <a:lvl2pPr lvl="1">
              <a:spcBef>
                <a:spcPts val="0"/>
              </a:spcBef>
              <a:buSzPct val="54545"/>
              <a:defRPr sz="2200"/>
            </a:lvl2pPr>
            <a:lvl3pPr lvl="2">
              <a:spcBef>
                <a:spcPts val="0"/>
              </a:spcBef>
              <a:buSzPct val="60000"/>
              <a:defRPr sz="20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Font typeface="Century Gothic"/>
              <a:defRPr sz="60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Century Gothic"/>
              <a:defRPr sz="6000"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bit.ly/WA-allypilo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bit.ly/allyincanva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jess.thompson@sbctc.edu" TargetMode="External"/><Relationship Id="rId4" Type="http://schemas.openxmlformats.org/officeDocument/2006/relationships/hyperlink" Target="mailto:zlattin@clark.edu" TargetMode="External"/><Relationship Id="rId5" Type="http://schemas.openxmlformats.org/officeDocument/2006/relationships/hyperlink" Target="mailto:nicolaas.matthijs@blackboard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22250" y="236800"/>
            <a:ext cx="58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latin typeface="Century Gothic"/>
                <a:ea typeface="Century Gothic"/>
                <a:cs typeface="Century Gothic"/>
                <a:sym typeface="Century Gothic"/>
              </a:rPr>
              <a:t>Ally</a:t>
            </a:r>
            <a:r>
              <a:rPr lang="en" sz="3000">
                <a:latin typeface="Century Gothic"/>
                <a:ea typeface="Century Gothic"/>
                <a:cs typeface="Century Gothic"/>
                <a:sym typeface="Century Gothic"/>
              </a:rPr>
              <a:t>: Accessibility training, and remediation, and tracking, </a:t>
            </a:r>
            <a:br>
              <a:rPr lang="en" sz="3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3000">
                <a:latin typeface="Century Gothic"/>
                <a:ea typeface="Century Gothic"/>
                <a:cs typeface="Century Gothic"/>
                <a:sym typeface="Century Gothic"/>
              </a:rPr>
              <a:t>Oh my!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0" y="2289400"/>
            <a:ext cx="5905200" cy="144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Jess Thompson, WA State Board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Zach Lattin, Clark College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Nicolaas Matthijs, Blackboard</a:t>
            </a:r>
          </a:p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134F5C"/>
                </a:solidFill>
                <a:hlinkClick r:id="rId4"/>
              </a:rPr>
              <a:t>http://bit.ly/WA-allypilot</a:t>
            </a:r>
            <a:r>
              <a:rPr lang="en" sz="2400">
                <a:solidFill>
                  <a:srgbClr val="134F5C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2038425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>
                <a:solidFill>
                  <a:srgbClr val="274E1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Somewhere over the rainbow...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Nicolaas Matthijs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50000"/>
            </a:pPr>
            <a:r>
              <a:rPr lang="en"/>
              <a:t>Spent a lot of time in higher ed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ct val="54545"/>
            </a:pPr>
            <a:r>
              <a:rPr lang="en"/>
              <a:t>University of Cambridge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ct val="54545"/>
            </a:pPr>
            <a:r>
              <a:rPr lang="en"/>
              <a:t>Georgia Tech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ct val="54545"/>
            </a:pPr>
            <a:r>
              <a:rPr lang="en"/>
              <a:t>UC Berkeley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50000"/>
            </a:pPr>
            <a:r>
              <a:rPr lang="en"/>
              <a:t>Co-founders of Ally</a:t>
            </a:r>
          </a:p>
          <a:p>
            <a:pPr marL="457200" lvl="0" indent="-304800">
              <a:spcBef>
                <a:spcPts val="0"/>
              </a:spcBef>
              <a:buSzPct val="50000"/>
            </a:pPr>
            <a:r>
              <a:rPr lang="en"/>
              <a:t>Product Manager, Blackboard Ally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Enter Ally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05" y="1300150"/>
            <a:ext cx="1638945" cy="14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2914550"/>
            <a:ext cx="2742000" cy="21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b="1"/>
              <a:t>Alternative Accessible Versions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Automatically checks for accessibility issues and generates alternative accessible formats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25" y="1300149"/>
            <a:ext cx="1882750" cy="14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201000" y="2914550"/>
            <a:ext cx="2742000" cy="21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b="1"/>
              <a:t>Instructor Feedback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Guides instructors on how to improve the accessibility of their course content and alters future behavior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241" y="1300146"/>
            <a:ext cx="1898755" cy="14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090300" y="2914550"/>
            <a:ext cx="2742000" cy="21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b="1"/>
              <a:t>Institutional report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Provides detailed data and insights to help further improve course content accessibility at the institution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36750" y="17847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73763"/>
                </a:solidFill>
              </a:rPr>
              <a:t>Venturing into </a:t>
            </a:r>
            <a:br>
              <a:rPr lang="en">
                <a:solidFill>
                  <a:srgbClr val="073763"/>
                </a:solidFill>
              </a:rPr>
            </a:br>
            <a:r>
              <a:rPr lang="en">
                <a:solidFill>
                  <a:srgbClr val="073763"/>
                </a:solidFill>
              </a:rPr>
              <a:t>Oz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SBCTC Ally Pilot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8</a:t>
            </a:r>
            <a:r>
              <a:rPr lang="en" sz="2400"/>
              <a:t> community and technical colleges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66666"/>
            </a:pPr>
            <a:r>
              <a:rPr lang="en"/>
              <a:t>5</a:t>
            </a:r>
            <a:r>
              <a:rPr lang="en" sz="2400"/>
              <a:t> colleges provided Ally in all courses.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 sz="2400"/>
              <a:t>3 colleges provided Ally in selected courses based on willing faculty or courses with a student enrolled who has an accommodation</a:t>
            </a:r>
            <a:r>
              <a:rPr lang="en" sz="180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71175" y="12413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0124D"/>
                </a:solidFill>
              </a:rPr>
              <a:t>We’re off to see the </a:t>
            </a:r>
            <a:r>
              <a:rPr lang="en" strike="sngStrike">
                <a:solidFill>
                  <a:srgbClr val="20124D"/>
                </a:solidFill>
              </a:rPr>
              <a:t>wizard</a:t>
            </a:r>
            <a:r>
              <a:rPr lang="en">
                <a:solidFill>
                  <a:srgbClr val="20124D"/>
                </a:solidFill>
              </a:rPr>
              <a:t>... pilot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Zach Lattin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Clark’s Assistive Tech / Accessibility specialist position: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60000"/>
              <a:buFont typeface="Calibri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Student AT trainings and consults.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60000"/>
              <a:buFont typeface="Calibri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Oversee alt format process, including tailoring formats to students’ devices.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60000"/>
              <a:buFont typeface="Calibri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Faculty and staff accessibility trainings.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60000"/>
              <a:buFont typeface="Calibri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Web accessibility testing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60000"/>
              <a:buFont typeface="Calibri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Support implementation of Clark’s Accessibility policy.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Clark College’s Accessibility Needs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311700" y="1108125"/>
            <a:ext cx="8520600" cy="346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Across the street from The Washington State School for the Blind and very close to The Washington State School for the Deaf.</a:t>
            </a:r>
          </a:p>
          <a:p>
            <a:pPr marL="914400" lvl="1" indent="-3429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Ten to Twenty-five students with visual impairments per quarter: Screen-  reader users, Braille readers, all of these students utilize alternative format   accommodation very heavily.</a:t>
            </a:r>
          </a:p>
          <a:p>
            <a:pPr marL="914400" lvl="1" indent="-3429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Ten to fifteen deaf / hard of hearing students per quarter:</a:t>
            </a:r>
          </a:p>
          <a:p>
            <a:pPr marL="1371600" lvl="2" indent="-3429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These students utilize captioning and ASL interpreters.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Ally Rollout Strategy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Partnership Between E-Learning and DSS: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DSS ran reports in AIM to identify courses with students with accessibility needs.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Ally was included in only those courses from the report, not campus-wide.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0000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Three-quarter pilot: Winter 2017 -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ummer 2017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Ally Rollout Strategy cont’d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In-person Faculty, Staff, and Student Trainings: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4545"/>
              <a:buFont typeface="Calibri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Many informal one-on-one phone conversations and walkthroughs on remediating content.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4545"/>
              <a:buFont typeface="Calibri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Two trainings attended by 40-50 staff members each.</a:t>
            </a:r>
          </a:p>
          <a:p>
            <a:pPr marL="457200" lvl="0" indent="-304800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ct val="54545"/>
              <a:buFont typeface="Calibri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Ten to fifteen student trainings on using Ally to create their preferred type of alt format.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311708" y="16130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>
                <a:solidFill>
                  <a:srgbClr val="4C113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Lay of the Land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Clark’s Alt Format Process 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Students let Clark DSS know they have registered for classes.</a:t>
            </a:r>
          </a:p>
          <a:p>
            <a:pPr marL="457200" lvl="0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DSS staff contacts instructor for reading list.</a:t>
            </a:r>
          </a:p>
          <a:p>
            <a:pPr marL="457200" lvl="0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DSS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taff acquires texts from publisher or high-speed scans textbooks if not available.</a:t>
            </a:r>
          </a:p>
          <a:p>
            <a:pPr marL="457200" lvl="0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DSS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taff produces accessible alternate format based on instructor-provided schedule.</a:t>
            </a:r>
          </a:p>
          <a:p>
            <a:pPr marL="914400" lvl="1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9090"/>
              <a:buFont typeface="Calibri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Alt format editors use Ally’s tools in process of creating alt format for students.</a:t>
            </a:r>
          </a:p>
          <a:p>
            <a:pPr marL="457200" lvl="0" indent="-3810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Student picks up format.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Impacts of Ally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People are more proactive</a:t>
            </a:r>
          </a:p>
          <a:p>
            <a:pPr marL="914400" lvl="1" indent="-304800"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/>
              <a:t>“Accessibility is in the air.”</a:t>
            </a:r>
          </a:p>
          <a:p>
            <a:pPr marL="457200" lvl="0" indent="-30480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Fewer people coming in with emergencies, fewer inaccessible PDFs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DSS staff and student workers are using Ally to create alt format for students</a:t>
            </a:r>
          </a:p>
          <a:p>
            <a:pPr marL="457200" lvl="0" indent="-30480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Kindled a conversation about accessibility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537375" y="1902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Findings from the </a:t>
            </a:r>
            <a:br>
              <a:rPr lang="en">
                <a:solidFill>
                  <a:srgbClr val="274E13"/>
                </a:solidFill>
              </a:rPr>
            </a:br>
            <a:r>
              <a:rPr lang="en">
                <a:solidFill>
                  <a:srgbClr val="274E13"/>
                </a:solidFill>
              </a:rPr>
              <a:t>Pilot Group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Pilot Feedback Survey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4545"/>
            </a:pPr>
            <a:r>
              <a:rPr lang="en" sz="2200"/>
              <a:t>40 faculty from 4 pilot schools 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 sz="2200"/>
              <a:t>Some piloted in live classes, others in master course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 sz="2200"/>
              <a:t>Disciplines: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STEM - 13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Humanities - 8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Business - 7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ABE/ESL - 5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Library - 2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Other - 5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Ease of Use</a:t>
            </a:r>
          </a:p>
        </p:txBody>
      </p:sp>
      <p:pic>
        <p:nvPicPr>
          <p:cNvPr id="239" name="Shape 239" descr="Forms response chart. Question title: Did you find the Ally file accessibility score with instructor feedback and guidance easy enough to understand and use?. 72.2% responded yes, 5.6% no, remaining were write in respons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800" y="1017725"/>
            <a:ext cx="6044140" cy="28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3835425"/>
            <a:ext cx="8520600" cy="73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“I really liked it. It was very easy to see where I was missing alternative text and which files I had there that were not accessible. I don't know if we can keep it, but I really like it and hope we can!”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Discreet Presence</a:t>
            </a:r>
          </a:p>
        </p:txBody>
      </p:sp>
      <p:pic>
        <p:nvPicPr>
          <p:cNvPr id="2" name="Picture 1" descr="Forms response chart. Question title: The basic Ally design concept is harnessing technology to help create accessible content, while being discreet in a Canvas course.  Did you find that to be true?  . Number of responses: 77.8% responded yes, 11.1 responded no, a few write in respons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9" y="1118072"/>
            <a:ext cx="5693684" cy="2819581"/>
          </a:xfrm>
          <a:prstGeom prst="rect">
            <a:avLst/>
          </a:prstGeom>
        </p:spPr>
      </p:pic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4038000"/>
            <a:ext cx="8520600" cy="78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73763"/>
                </a:solidFill>
                <a:highlight>
                  <a:srgbClr val="FFFFFF"/>
                </a:highlight>
              </a:rPr>
              <a:t>“I was delighted to see the recent changes in Canvas that make it easy to see whether documents and images are accessible.”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Useful Features</a:t>
            </a:r>
          </a:p>
        </p:txBody>
      </p:sp>
      <p:pic>
        <p:nvPicPr>
          <p:cNvPr id="253" name="Shape 253" descr="Forms response chart. Question title: What aspect of Ally did you find most useful?. 41.2% responded accessibility indicator, 23.5% responded all of the features listed, 20.8% responded feedback/explanati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488" y="1092875"/>
            <a:ext cx="6227025" cy="26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3931275"/>
            <a:ext cx="85206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“</a:t>
            </a: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 loved seeing the indicator turn green on my document. I think the symbol is a great reinforcer. I know it's all about the student, but that green indicator made me even more pleased with my effort.”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 for Training</a:t>
            </a:r>
          </a:p>
        </p:txBody>
      </p:sp>
      <p:pic>
        <p:nvPicPr>
          <p:cNvPr id="260" name="Shape 260" descr="Forms response chart. Question title: Do you see value in a tool like Ally to help instructors and the college meet new State accessibility requirements or to support universal design?. 51.4% responded we need a tool like Ally, plus training. 40% responded I see value in a tool like Ally to meet the state requirements.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59" y="1108300"/>
            <a:ext cx="5808690" cy="27079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3906800"/>
            <a:ext cx="8520600" cy="66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“I don't think this tool is at all useful unless you've received accessibility training. Without taking the SBCTC course on accessibility, I would have had no idea what any of the suggestions meant.”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Raising Awareness</a:t>
            </a:r>
          </a:p>
        </p:txBody>
      </p:sp>
      <p:pic>
        <p:nvPicPr>
          <p:cNvPr id="267" name="Shape 267" descr="Forms response chart. Question title: Did this tool raise your awareness of accessibility concerns?. 74.3% responded yes. 25.7% responded no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75" y="1143325"/>
            <a:ext cx="6179450" cy="26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3993050"/>
            <a:ext cx="8520600" cy="7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“Instructors are learning how to make accessible content; accessibility is starting to be demystified and make good design sense for instructors; faculty felt relieved something is there as needed if students can't access files.”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Canvas Admin Experiences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>
                <a:solidFill>
                  <a:srgbClr val="595959"/>
                </a:solidFill>
              </a:rPr>
              <a:t>F</a:t>
            </a:r>
            <a:r>
              <a:rPr lang="en" sz="2400">
                <a:solidFill>
                  <a:srgbClr val="595959"/>
                </a:solidFill>
              </a:rPr>
              <a:t>irst time they had seen a comprehensive list of issues.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 sz="2400">
                <a:solidFill>
                  <a:srgbClr val="595959"/>
                </a:solidFill>
              </a:rPr>
              <a:t>Requires learning in order to answer faculty questions (e.g., PDF handling).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 sz="2400">
                <a:solidFill>
                  <a:srgbClr val="595959"/>
                </a:solidFill>
              </a:rPr>
              <a:t>Exposed need to develop processes and policies to address the issues.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Jess Thompson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Program Administrator, Accessible Technology Initiatives</a:t>
            </a:r>
          </a:p>
          <a:p>
            <a:pPr lvl="0">
              <a:spcBef>
                <a:spcPts val="0"/>
              </a:spcBef>
              <a:buNone/>
            </a:pPr>
            <a:r>
              <a:rPr lang="en" sz="2200"/>
              <a:t>Washington State Board for Community &amp; Technical Colleges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Role(s):</a:t>
            </a:r>
          </a:p>
          <a:p>
            <a:pPr marL="457200" lvl="0" indent="-304800" rtl="0">
              <a:spcBef>
                <a:spcPts val="0"/>
              </a:spcBef>
              <a:buSzPct val="66666"/>
            </a:pPr>
            <a:r>
              <a:rPr lang="en" sz="1800"/>
              <a:t>Accessibility Instigator/Agitator/Evangelist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Responsibilities: 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66666"/>
            </a:pPr>
            <a:r>
              <a:rPr lang="en" sz="1800"/>
              <a:t>Faculty/system accessibility training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66666"/>
            </a:pPr>
            <a:r>
              <a:rPr lang="en" sz="1800"/>
              <a:t>Accessible instructional technologies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66666"/>
            </a:pPr>
            <a:r>
              <a:rPr lang="en" sz="1800"/>
              <a:t>Liaise between eLearning &amp; Disability Support Services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ct val="66666"/>
            </a:pPr>
            <a:r>
              <a:rPr lang="en" sz="1800"/>
              <a:t>Serve on Committee for Accessible Technology Oversight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11700" y="12819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0000"/>
                </a:solidFill>
              </a:rPr>
              <a:t>Watch out for flying monkeys!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Importance of marketing and communication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</a:pPr>
            <a:r>
              <a:rPr lang="en" sz="1800">
                <a:solidFill>
                  <a:srgbClr val="434343"/>
                </a:solidFill>
              </a:rPr>
              <a:t>Many faculty ignored indicators at those colleges that enabled Ally in all courses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</a:pPr>
            <a:r>
              <a:rPr lang="en" sz="1800">
                <a:solidFill>
                  <a:srgbClr val="434343"/>
                </a:solidFill>
              </a:rPr>
              <a:t>Faculty nervous that students could see the red indicators (they can’t)</a:t>
            </a: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</a:pPr>
            <a:r>
              <a:rPr lang="en" sz="1800">
                <a:solidFill>
                  <a:srgbClr val="434343"/>
                </a:solidFill>
              </a:rPr>
              <a:t>Faculty nervous about how it impacts live course (about half tested in sandbox first) 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Need for training </a:t>
            </a:r>
          </a:p>
          <a:p>
            <a:pPr marL="914400" lvl="1" indent="-304800" rtl="0">
              <a:spcBef>
                <a:spcPts val="0"/>
              </a:spcBef>
              <a:buClr>
                <a:srgbClr val="434343"/>
              </a:buClr>
              <a:buSzPct val="66666"/>
            </a:pPr>
            <a:r>
              <a:rPr lang="en" sz="1800">
                <a:solidFill>
                  <a:srgbClr val="434343"/>
                </a:solidFill>
              </a:rPr>
              <a:t>Most faculty felt Ally was a useful tool to support accessibility, but stressed the need for additional training on accessible content creation.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Lessons Learned cont’d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  <a:buFont typeface="Arial"/>
            </a:pPr>
            <a:r>
              <a:rPr lang="en"/>
              <a:t>Roll out strategies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Limiting access to courses where students have disclosed a disability proved problematic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  <a:buFont typeface="Arial"/>
            </a:pPr>
            <a:r>
              <a:rPr lang="en"/>
              <a:t>Concerns regarding Institutional Report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Admins anticipated faculty being uncomfortable with use of the institutional report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 cont’d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Parallel rollouts impacted faculty perception of Ally</a:t>
            </a:r>
          </a:p>
          <a:p>
            <a:pPr marL="914400" lvl="1" indent="-342900" rtl="0">
              <a:spcBef>
                <a:spcPts val="0"/>
              </a:spcBef>
              <a:spcAft>
                <a:spcPts val="1000"/>
              </a:spcAft>
              <a:buClr>
                <a:srgbClr val="073763"/>
              </a:buClr>
              <a:buSzPct val="100000"/>
            </a:pPr>
            <a:r>
              <a:rPr lang="en" sz="1800">
                <a:solidFill>
                  <a:srgbClr val="073763"/>
                </a:solidFill>
              </a:rPr>
              <a:t>“It was awful. It just appeared one day, I did not know anything about it, and content that I had created myself became unavailable. There was no information beforehand, I had students emailing me and calling me to say they could not access required files, etc.”</a:t>
            </a:r>
          </a:p>
          <a:p>
            <a:pPr marL="914400" lvl="1" indent="-3429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(The eLearning office had enabled a copyright add on, then disabled it, took access away from content.)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14793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73763"/>
                </a:solidFill>
              </a:rPr>
              <a:t>Post Pilot Update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are we now?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50000"/>
            </a:pPr>
            <a:r>
              <a:rPr lang="en"/>
              <a:t>Pilot was followed by system-wide license.</a:t>
            </a:r>
          </a:p>
          <a:p>
            <a:pPr marL="914400" lvl="1" indent="-304800" rtl="0"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/>
              <a:t>33 of 34 opted in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 sz="2200"/>
              <a:t>Ally is being used by student workers to quickly identify issues and fix them.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 sz="2200"/>
              <a:t>Brainstorming how to leverage institutional report and data.</a:t>
            </a:r>
          </a:p>
          <a:p>
            <a: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54545"/>
            </a:pPr>
            <a:r>
              <a:rPr lang="en" sz="2200"/>
              <a:t>Used to gamify accessibility.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 More About Ally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>
                <a:solidFill>
                  <a:srgbClr val="595959"/>
                </a:solidFill>
              </a:rPr>
              <a:t>Automating accessibility within the learning management system (Thursday 8am - WB IV)</a:t>
            </a:r>
          </a:p>
          <a:p>
            <a:pPr marL="914400" lvl="1" indent="-3429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75000"/>
            </a:pPr>
            <a:r>
              <a:rPr lang="en">
                <a:solidFill>
                  <a:srgbClr val="595959"/>
                </a:solidFill>
              </a:rPr>
              <a:t>Ally at CSU Chico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>
                <a:solidFill>
                  <a:srgbClr val="595959"/>
                </a:solidFill>
              </a:rPr>
              <a:t>Creating an accessible environment and enabling student success (Thursday 9.15am - WB III)</a:t>
            </a:r>
          </a:p>
          <a:p>
            <a:pPr marL="914400" lvl="1" indent="-3429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81818"/>
            </a:pPr>
            <a:r>
              <a:rPr lang="en">
                <a:solidFill>
                  <a:srgbClr val="595959"/>
                </a:solidFill>
              </a:rPr>
              <a:t>Detailed demo of Ally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ct val="50000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http://bit.ly/allyincanvas</a:t>
            </a:r>
            <a:r>
              <a:rPr lang="en">
                <a:solidFill>
                  <a:srgbClr val="595959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Jess Thompson: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jess.thompson@sbctc.edu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Zach Lattin: </a:t>
            </a:r>
            <a:r>
              <a:rPr lang="en" u="sng">
                <a:solidFill>
                  <a:schemeClr val="hlink"/>
                </a:solidFill>
                <a:hlinkClick r:id="rId4"/>
              </a:rPr>
              <a:t>zlattin@clark.edu</a:t>
            </a:r>
            <a:r>
              <a:rPr lang="en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Nicolaas Matthijs: </a:t>
            </a:r>
            <a:r>
              <a:rPr lang="en" u="sng">
                <a:solidFill>
                  <a:schemeClr val="hlink"/>
                </a:solidFill>
                <a:hlinkClick r:id="rId5"/>
              </a:rPr>
              <a:t>nicolaas.matthijs@blackboard.com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Century Gothic"/>
                <a:ea typeface="Century Gothic"/>
                <a:cs typeface="Century Gothic"/>
                <a:sym typeface="Century Gothic"/>
              </a:rPr>
              <a:t>State Board for Community &amp; Technical Colleges (SBCTC)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555625" y="1670075"/>
            <a:ext cx="2730000" cy="299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State agency oversees a system of 34 community and technical colleges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118" name="Shape 118" descr="Map of the community colleges in Washington Sta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875" y="1017725"/>
            <a:ext cx="5178175" cy="38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Washington CTCs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Almost 400,000 students, 180,000 FTE.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7,300 teaching faculty.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Up to 40% of FTE are in online courses.</a:t>
            </a:r>
          </a:p>
          <a:p>
            <a:pPr marL="914400" lvl="1" indent="-2984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45833"/>
            </a:pPr>
            <a:r>
              <a:rPr lang="en" sz="2400">
                <a:solidFill>
                  <a:srgbClr val="434343"/>
                </a:solidFill>
              </a:rPr>
              <a:t>Online enrollments continue to rise even as overall CC enrollment is down.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05575" y="560400"/>
            <a:ext cx="7033500" cy="2278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Anxiety Around Accessibility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WA Higher Ed Accessibility Landscape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25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4545"/>
            </a:pPr>
            <a:r>
              <a:rPr lang="en" sz="2200"/>
              <a:t>State Board</a:t>
            </a:r>
            <a:r>
              <a:rPr lang="en" sz="2200">
                <a:solidFill>
                  <a:srgbClr val="434343"/>
                </a:solidFill>
              </a:rPr>
              <a:t> Accessible Technology Policy (</a:t>
            </a:r>
            <a:r>
              <a:rPr lang="en" sz="2200"/>
              <a:t>approved </a:t>
            </a:r>
            <a:r>
              <a:rPr lang="en" sz="2200">
                <a:solidFill>
                  <a:srgbClr val="434343"/>
                </a:solidFill>
              </a:rPr>
              <a:t>March 2016) reinforced existing legal requirements. 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4545"/>
            </a:pPr>
            <a:r>
              <a:rPr lang="en" sz="2200">
                <a:solidFill>
                  <a:srgbClr val="434343"/>
                </a:solidFill>
              </a:rPr>
              <a:t>WA State Office of the CIO Accessible Technology Policy (August 2016) established coordinator roles and deadlines for plans.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4545"/>
            </a:pPr>
            <a:r>
              <a:rPr lang="en" sz="2200">
                <a:solidFill>
                  <a:srgbClr val="434343"/>
                </a:solidFill>
              </a:rPr>
              <a:t>Both policies raised awareness and provided momentum, but increased questions (and </a:t>
            </a:r>
            <a:r>
              <a:rPr lang="en" sz="2200" i="1" u="sng">
                <a:solidFill>
                  <a:srgbClr val="434343"/>
                </a:solidFill>
              </a:rPr>
              <a:t>anxiety</a:t>
            </a:r>
            <a:r>
              <a:rPr lang="en" sz="2200">
                <a:solidFill>
                  <a:srgbClr val="434343"/>
                </a:solidFill>
              </a:rPr>
              <a:t>) about how to meet requirements.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SBCTC Support for Accessibility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UDOIT app enabled for all Canvas instances at all CTCs.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Statewide captioning contract and development of Caption Hub to support discounted pricing.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Accessibility 101 Training on basics of document and Canvas HTML accessibility.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Webinars on Accessibility.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WA CTC Gaps in Accessibility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UDOIT tool not widely used, had many false positives, lacked coordinated faculty training.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Accessibility 101 training exposed deep pent up demand.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50000"/>
            </a:pPr>
            <a:r>
              <a:rPr lang="en" sz="2400">
                <a:solidFill>
                  <a:srgbClr val="434343"/>
                </a:solidFill>
              </a:rPr>
              <a:t>Look for solutions that are more proactive, that don’t require faculty training as a primary strategy.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1330</Words>
  <Application>Microsoft Macintosh PowerPoint</Application>
  <PresentationFormat>On-screen Show (16:9)</PresentationFormat>
  <Paragraphs>153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Century Gothic</vt:lpstr>
      <vt:lpstr>Times New Roman</vt:lpstr>
      <vt:lpstr>Roboto</vt:lpstr>
      <vt:lpstr>Arial</vt:lpstr>
      <vt:lpstr>Simple Light</vt:lpstr>
      <vt:lpstr>Simple Light</vt:lpstr>
      <vt:lpstr>Ally: Accessibility training, and remediation, and tracking,  Oh my! </vt:lpstr>
      <vt:lpstr>Lay of the Land</vt:lpstr>
      <vt:lpstr>Jess Thompson</vt:lpstr>
      <vt:lpstr>State Board for Community &amp; Technical Colleges (SBCTC)</vt:lpstr>
      <vt:lpstr>Washington CTCs</vt:lpstr>
      <vt:lpstr>Anxiety Around Accessibility</vt:lpstr>
      <vt:lpstr>WA Higher Ed Accessibility Landscape</vt:lpstr>
      <vt:lpstr>SBCTC Support for Accessibility</vt:lpstr>
      <vt:lpstr>WA CTC Gaps in Accessibility</vt:lpstr>
      <vt:lpstr>Somewhere over the rainbow...</vt:lpstr>
      <vt:lpstr>Nicolaas Matthijs</vt:lpstr>
      <vt:lpstr>Enter Ally</vt:lpstr>
      <vt:lpstr>Venturing into  Oz</vt:lpstr>
      <vt:lpstr>SBCTC Ally Pilot</vt:lpstr>
      <vt:lpstr>We’re off to see the wizard... pilot</vt:lpstr>
      <vt:lpstr>Zach Lattin</vt:lpstr>
      <vt:lpstr>Clark College’s Accessibility Needs</vt:lpstr>
      <vt:lpstr>Ally Rollout Strategy</vt:lpstr>
      <vt:lpstr>Ally Rollout Strategy cont’d</vt:lpstr>
      <vt:lpstr>Clark’s Alt Format Process </vt:lpstr>
      <vt:lpstr>Impacts of Ally</vt:lpstr>
      <vt:lpstr>Findings from the  Pilot Group</vt:lpstr>
      <vt:lpstr>Pilot Feedback Survey</vt:lpstr>
      <vt:lpstr>Ease of Use</vt:lpstr>
      <vt:lpstr>Discreet Presence</vt:lpstr>
      <vt:lpstr>Useful Features</vt:lpstr>
      <vt:lpstr>Need for Training</vt:lpstr>
      <vt:lpstr>Raising Awareness</vt:lpstr>
      <vt:lpstr>Canvas Admin Experiences</vt:lpstr>
      <vt:lpstr>Watch out for flying monkeys!</vt:lpstr>
      <vt:lpstr>Lessons Learned</vt:lpstr>
      <vt:lpstr>Lessons Learned cont’d</vt:lpstr>
      <vt:lpstr>Lessons Learned cont’d</vt:lpstr>
      <vt:lpstr>Post Pilot Update</vt:lpstr>
      <vt:lpstr>Where are we now?</vt:lpstr>
      <vt:lpstr>Learn More About Ally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Ally: Accessibility training, and remediation, and tracking,  Oh my! </dc:title>
  <cp:lastModifiedBy>Jess Thompson</cp:lastModifiedBy>
  <cp:revision>1</cp:revision>
  <dcterms:modified xsi:type="dcterms:W3CDTF">2017-11-15T21:55:47Z</dcterms:modified>
</cp:coreProperties>
</file>